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handoutMasterIdLst>
    <p:handoutMasterId r:id="rId8"/>
  </p:handoutMasterIdLst>
  <p:sldIdLst>
    <p:sldId id="256" r:id="rId2"/>
    <p:sldId id="260" r:id="rId3"/>
    <p:sldId id="257" r:id="rId4"/>
    <p:sldId id="261" r:id="rId5"/>
    <p:sldId id="259" r:id="rId6"/>
    <p:sldId id="258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55"/>
    <p:restoredTop sz="94618"/>
  </p:normalViewPr>
  <p:slideViewPr>
    <p:cSldViewPr snapToGrid="0" snapToObjects="1">
      <p:cViewPr varScale="1">
        <p:scale>
          <a:sx n="77" d="100"/>
          <a:sy n="77" d="100"/>
        </p:scale>
        <p:origin x="120" y="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26952-F9B8-4782-82A4-5ADE886C943B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6F83F-E37E-41AE-822B-BDCEEC761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33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7/3/2018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hyperlink" Target="https://www.google.co.uk/search?safe=strict&amp;rlz=1C1GGGE_en-gbGB500GB504&amp;biw=1079&amp;bih=499&amp;ei=imHcWt7kJKuQgAa71piQBw&amp;q=soprano+mon+precieux&amp;oq=soprano+mon+&amp;gs_l=psy-ab.1.0.0l10.2680.6608.0.8733.14.11.1.2.2.0.204.1067.9j1j1.11.0....0...1c.1.64.psy-ab..0.14.1083...46j0i67k1j0i131k1j0i131i46i67k1j46i131i67k1j0i46k1.0.EGjL0Pbmxw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VmfGb8XKSg" TargetMode="Externa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ynonymes.com/synonyme.php?mot=offusqu%E9" TargetMode="External"/><Relationship Id="rId3" Type="http://schemas.openxmlformats.org/officeDocument/2006/relationships/hyperlink" Target="http://www.synonymes.com/synonyme.php?mot=scandalis%E9" TargetMode="External"/><Relationship Id="rId7" Type="http://schemas.openxmlformats.org/officeDocument/2006/relationships/hyperlink" Target="http://www.synonymes.com/synonyme.php?mot=heurt%E9" TargetMode="Externa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ynonymes.com/synonyme.php?mot=froiss%E9" TargetMode="External"/><Relationship Id="rId5" Type="http://schemas.openxmlformats.org/officeDocument/2006/relationships/hyperlink" Target="http://www.synonymes.com/synonyme.php?mot=offens%E9" TargetMode="External"/><Relationship Id="rId4" Type="http://schemas.openxmlformats.org/officeDocument/2006/relationships/hyperlink" Target="http://www.synonymes.com/synonyme.php?mot=bless%E9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ynonymes.com/synonyme.php?mot=offusqu%E9" TargetMode="External"/><Relationship Id="rId3" Type="http://schemas.openxmlformats.org/officeDocument/2006/relationships/hyperlink" Target="http://www.synonymes.com/synonyme.php?mot=scandalis%E9" TargetMode="External"/><Relationship Id="rId7" Type="http://schemas.openxmlformats.org/officeDocument/2006/relationships/hyperlink" Target="http://www.synonymes.com/synonyme.php?mot=heurt%E9" TargetMode="Externa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ynonymes.com/synonyme.php?mot=froiss%E9" TargetMode="External"/><Relationship Id="rId5" Type="http://schemas.openxmlformats.org/officeDocument/2006/relationships/hyperlink" Target="http://www.synonymes.com/synonyme.php?mot=offens%E9" TargetMode="External"/><Relationship Id="rId4" Type="http://schemas.openxmlformats.org/officeDocument/2006/relationships/hyperlink" Target="http://www.synonymes.com/synonyme.php?mot=bless%E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Mon </a:t>
            </a:r>
            <a:r>
              <a:rPr lang="en-US" dirty="0" err="1"/>
              <a:t>précieux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Soprano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13F8BB-C077-4C47-846A-B9E5A60366EF}"/>
              </a:ext>
            </a:extLst>
          </p:cNvPr>
          <p:cNvSpPr txBox="1"/>
          <p:nvPr/>
        </p:nvSpPr>
        <p:spPr>
          <a:xfrm>
            <a:off x="1136073" y="5250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47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u="sng" dirty="0"/>
              <a:t>On </a:t>
            </a:r>
            <a:r>
              <a:rPr lang="en-GB" b="1" u="sng" dirty="0" err="1"/>
              <a:t>écoute</a:t>
            </a:r>
            <a:r>
              <a:rPr lang="en-GB" b="1" u="sng" dirty="0"/>
              <a:t> la </a:t>
            </a:r>
            <a:r>
              <a:rPr lang="en-GB" b="1" u="sng" dirty="0" err="1"/>
              <a:t>vidéo</a:t>
            </a:r>
            <a:r>
              <a:rPr lang="en-GB" b="1" u="sng" dirty="0"/>
              <a:t> </a:t>
            </a:r>
            <a:br>
              <a:rPr lang="en-GB" b="1" u="sng" dirty="0"/>
            </a:br>
            <a:r>
              <a:rPr lang="en-GB" b="1" u="sng" dirty="0"/>
              <a:t>de quoi S’AGIT-IL?</a:t>
            </a:r>
            <a:br>
              <a:rPr lang="en-GB" b="1" u="sng" dirty="0"/>
            </a:br>
            <a:r>
              <a:rPr lang="en-GB" dirty="0"/>
              <a:t>What is it about?</a:t>
            </a:r>
          </a:p>
        </p:txBody>
      </p:sp>
      <p:pic>
        <p:nvPicPr>
          <p:cNvPr id="4" name="Picture 3" descr="Screen Clippi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2667001"/>
            <a:ext cx="5982219" cy="30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89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017" y="0"/>
            <a:ext cx="844224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284594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1) What is the song talking about?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46331"/>
            <a:ext cx="3678426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2) In </a:t>
            </a:r>
            <a:r>
              <a:rPr lang="en-US" u="sng" dirty="0"/>
              <a:t>couplet 1</a:t>
            </a:r>
            <a:r>
              <a:rPr lang="en-US" dirty="0"/>
              <a:t>, find: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 reflexive verb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 grade 8/9 structure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 pronoun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1 intensifier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123659"/>
            <a:ext cx="3678426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3) In </a:t>
            </a:r>
            <a:r>
              <a:rPr lang="en-US" u="sng" dirty="0"/>
              <a:t>refrain</a:t>
            </a:r>
            <a:r>
              <a:rPr lang="en-US" dirty="0"/>
              <a:t>, find: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 negative structure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 verb in the conditional tense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Translate this sentence: “je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partage</a:t>
            </a:r>
            <a:r>
              <a:rPr lang="en-US" dirty="0"/>
              <a:t> ma vie au lieu de la vivre”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158098"/>
            <a:ext cx="3678426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4) In </a:t>
            </a:r>
            <a:r>
              <a:rPr lang="en-US" u="sng" dirty="0"/>
              <a:t>couplet 2</a:t>
            </a:r>
            <a:r>
              <a:rPr lang="en-US" dirty="0"/>
              <a:t>, find: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Find a name of job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 way to say “because”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The structure for “only”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 perfect tense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632312"/>
            <a:ext cx="353556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3"/>
              </a:rPr>
              <a:t>https://www.youtube.com/watch?v=OVmfGb8XKSg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84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DABD6-C3C2-B746-93D1-D949844BB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830" y="-168471"/>
            <a:ext cx="10058400" cy="1609344"/>
          </a:xfrm>
        </p:spPr>
        <p:txBody>
          <a:bodyPr/>
          <a:lstStyle/>
          <a:p>
            <a:r>
              <a:rPr lang="en-US" dirty="0"/>
              <a:t>QUESTIONS A DISCUTER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CD0CD-3E6B-8240-A9B1-D89448A9C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122219"/>
            <a:ext cx="10058400" cy="547254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/>
              <a:t>Quel</a:t>
            </a:r>
            <a:r>
              <a:rPr lang="en-US" sz="2800" dirty="0"/>
              <a:t> portable as-</a:t>
            </a:r>
            <a:r>
              <a:rPr lang="en-US" sz="2800" dirty="0" err="1"/>
              <a:t>tu</a:t>
            </a:r>
            <a:r>
              <a:rPr lang="en-US" sz="2800" dirty="0"/>
              <a:t>?</a:t>
            </a:r>
          </a:p>
          <a:p>
            <a:r>
              <a:rPr lang="en-US" sz="2800" dirty="0"/>
              <a:t>Que </a:t>
            </a:r>
            <a:r>
              <a:rPr lang="en-US" sz="2800" dirty="0" err="1"/>
              <a:t>peux-tu</a:t>
            </a:r>
            <a:r>
              <a:rPr lang="en-US" sz="2800" dirty="0"/>
              <a:t> faire avec ton portable?</a:t>
            </a:r>
          </a:p>
          <a:p>
            <a:r>
              <a:rPr lang="en-US" sz="2800" dirty="0"/>
              <a:t>Que </a:t>
            </a:r>
            <a:r>
              <a:rPr lang="en-US" sz="2800" dirty="0" err="1"/>
              <a:t>fais-tu</a:t>
            </a:r>
            <a:r>
              <a:rPr lang="en-US" sz="2800" dirty="0"/>
              <a:t> le plus avec ton portable?</a:t>
            </a:r>
          </a:p>
          <a:p>
            <a:r>
              <a:rPr lang="en-US" sz="2800" dirty="0"/>
              <a:t>Est-</a:t>
            </a:r>
            <a:r>
              <a:rPr lang="en-US" sz="2800" dirty="0" err="1"/>
              <a:t>ce</a:t>
            </a:r>
            <a:r>
              <a:rPr lang="en-US" sz="2800" dirty="0"/>
              <a:t> </a:t>
            </a:r>
            <a:r>
              <a:rPr lang="en-US" sz="2800" dirty="0" err="1"/>
              <a:t>qu’un</a:t>
            </a:r>
            <a:r>
              <a:rPr lang="en-US" sz="2800" dirty="0"/>
              <a:t> smartphone </a:t>
            </a:r>
            <a:r>
              <a:rPr lang="en-US" sz="2800" dirty="0" err="1"/>
              <a:t>est</a:t>
            </a:r>
            <a:r>
              <a:rPr lang="en-US" sz="2800" dirty="0"/>
              <a:t> </a:t>
            </a:r>
            <a:r>
              <a:rPr lang="en-US" sz="2800" dirty="0" err="1"/>
              <a:t>mieux</a:t>
            </a:r>
            <a:r>
              <a:rPr lang="en-US" sz="2800" dirty="0"/>
              <a:t> </a:t>
            </a:r>
            <a:r>
              <a:rPr lang="en-US" sz="2800" dirty="0" err="1"/>
              <a:t>qu’un</a:t>
            </a:r>
            <a:r>
              <a:rPr lang="en-US" sz="2800" dirty="0"/>
              <a:t> </a:t>
            </a:r>
            <a:r>
              <a:rPr lang="en-US" sz="2800" dirty="0" err="1"/>
              <a:t>Ipad</a:t>
            </a:r>
            <a:r>
              <a:rPr lang="en-US" sz="2800" dirty="0"/>
              <a:t>?</a:t>
            </a:r>
          </a:p>
          <a:p>
            <a:r>
              <a:rPr lang="en-US" sz="2800" dirty="0" err="1"/>
              <a:t>Utilises-tu</a:t>
            </a:r>
            <a:r>
              <a:rPr lang="en-US" sz="2800" dirty="0"/>
              <a:t> ton portable au lycée?</a:t>
            </a:r>
          </a:p>
          <a:p>
            <a:r>
              <a:rPr lang="en-US" sz="2800" dirty="0"/>
              <a:t>Qui </a:t>
            </a:r>
            <a:r>
              <a:rPr lang="en-US" sz="2800" dirty="0" err="1"/>
              <a:t>paie</a:t>
            </a:r>
            <a:r>
              <a:rPr lang="en-US" sz="2800" dirty="0"/>
              <a:t> pour ton portable?</a:t>
            </a:r>
          </a:p>
          <a:p>
            <a:r>
              <a:rPr lang="en-US" sz="2800" dirty="0"/>
              <a:t>Est-</a:t>
            </a:r>
            <a:r>
              <a:rPr lang="en-US" sz="2800" dirty="0" err="1"/>
              <a:t>ce</a:t>
            </a:r>
            <a:r>
              <a:rPr lang="en-US" sz="2800" dirty="0"/>
              <a:t> que </a:t>
            </a:r>
            <a:r>
              <a:rPr lang="en-US" sz="2800" dirty="0" err="1"/>
              <a:t>tu</a:t>
            </a:r>
            <a:r>
              <a:rPr lang="en-US" sz="2800" dirty="0"/>
              <a:t> as un forfeit </a:t>
            </a:r>
            <a:r>
              <a:rPr lang="en-US" sz="2800" dirty="0" err="1"/>
              <a:t>ou</a:t>
            </a:r>
            <a:r>
              <a:rPr lang="en-US" sz="2800" dirty="0"/>
              <a:t> </a:t>
            </a:r>
            <a:r>
              <a:rPr lang="en-US" sz="2800" dirty="0" err="1"/>
              <a:t>une</a:t>
            </a:r>
            <a:r>
              <a:rPr lang="en-US" sz="2800" dirty="0"/>
              <a:t> carte </a:t>
            </a:r>
            <a:r>
              <a:rPr lang="en-US" sz="2800" dirty="0" err="1"/>
              <a:t>prépayée</a:t>
            </a:r>
            <a:r>
              <a:rPr lang="en-US" sz="2800" dirty="0"/>
              <a:t>?</a:t>
            </a:r>
          </a:p>
          <a:p>
            <a:r>
              <a:rPr lang="en-US" sz="2800" dirty="0"/>
              <a:t>Et qui </a:t>
            </a:r>
            <a:r>
              <a:rPr lang="en-US" sz="2800" dirty="0" err="1"/>
              <a:t>paie</a:t>
            </a:r>
            <a:r>
              <a:rPr lang="en-US" sz="2800" dirty="0"/>
              <a:t> le forfeit </a:t>
            </a:r>
            <a:r>
              <a:rPr lang="en-US" sz="2800" dirty="0" err="1"/>
              <a:t>ou</a:t>
            </a:r>
            <a:r>
              <a:rPr lang="en-US" sz="2800" dirty="0"/>
              <a:t> la carte?</a:t>
            </a:r>
          </a:p>
          <a:p>
            <a:r>
              <a:rPr lang="en-US" sz="2800" dirty="0" err="1"/>
              <a:t>Quel</a:t>
            </a:r>
            <a:r>
              <a:rPr lang="en-US" sz="2800" dirty="0"/>
              <a:t> importance a ton portable pour </a:t>
            </a:r>
            <a:r>
              <a:rPr lang="en-US" sz="2800" dirty="0" err="1"/>
              <a:t>toi</a:t>
            </a:r>
            <a:r>
              <a:rPr lang="en-US" sz="2800" dirty="0"/>
              <a:t>?</a:t>
            </a:r>
          </a:p>
          <a:p>
            <a:r>
              <a:rPr lang="en-US" sz="2800" dirty="0"/>
              <a:t>Donne au </a:t>
            </a:r>
            <a:r>
              <a:rPr lang="en-US" sz="2800" dirty="0" err="1"/>
              <a:t>moins</a:t>
            </a:r>
            <a:r>
              <a:rPr lang="en-US" sz="2800" dirty="0"/>
              <a:t> 5 situations </a:t>
            </a:r>
            <a:r>
              <a:rPr lang="en-US" sz="2800" dirty="0" err="1"/>
              <a:t>où</a:t>
            </a:r>
            <a:r>
              <a:rPr lang="en-US" sz="2800" dirty="0"/>
              <a:t> </a:t>
            </a:r>
            <a:r>
              <a:rPr lang="en-US" sz="2800" dirty="0" err="1"/>
              <a:t>tu</a:t>
            </a:r>
            <a:r>
              <a:rPr lang="en-US" sz="2800" dirty="0"/>
              <a:t> </a:t>
            </a:r>
            <a:r>
              <a:rPr lang="en-US" sz="2800" dirty="0" err="1"/>
              <a:t>utilises</a:t>
            </a:r>
            <a:r>
              <a:rPr lang="en-US" sz="2800" dirty="0"/>
              <a:t> ton portable</a:t>
            </a:r>
          </a:p>
          <a:p>
            <a:r>
              <a:rPr lang="en-US" sz="2800" dirty="0"/>
              <a:t>Est-</a:t>
            </a:r>
            <a:r>
              <a:rPr lang="en-US" sz="2800" dirty="0" err="1"/>
              <a:t>ce</a:t>
            </a:r>
            <a:r>
              <a:rPr lang="en-US" sz="2800" dirty="0"/>
              <a:t> que les nouveaux portables </a:t>
            </a:r>
            <a:r>
              <a:rPr lang="en-US" sz="2800" dirty="0" err="1"/>
              <a:t>sont</a:t>
            </a:r>
            <a:r>
              <a:rPr lang="en-US" sz="2800" dirty="0"/>
              <a:t> </a:t>
            </a:r>
            <a:r>
              <a:rPr lang="en-US" sz="2800" dirty="0" err="1"/>
              <a:t>meilleurs</a:t>
            </a:r>
            <a:r>
              <a:rPr lang="en-US" sz="2800" dirty="0"/>
              <a:t> que les </a:t>
            </a:r>
            <a:r>
              <a:rPr lang="en-US" sz="2800" dirty="0" err="1"/>
              <a:t>anciens</a:t>
            </a:r>
            <a:r>
              <a:rPr lang="en-US" sz="2800" dirty="0"/>
              <a:t>?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9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64200" y="0"/>
            <a:ext cx="652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11E1E"/>
                </a:solidFill>
                <a:latin typeface="Calibri" charset="0"/>
              </a:rPr>
              <a:t>1. </a:t>
            </a:r>
            <a:r>
              <a:rPr lang="en-US" sz="2400" dirty="0" err="1">
                <a:solidFill>
                  <a:srgbClr val="211E1E"/>
                </a:solidFill>
                <a:latin typeface="Calibri" charset="0"/>
              </a:rPr>
              <a:t>Décris-moi</a:t>
            </a:r>
            <a:r>
              <a:rPr lang="en-US" sz="2400" dirty="0">
                <a:solidFill>
                  <a:srgbClr val="211E1E"/>
                </a:solidFill>
                <a:latin typeface="Calibri" charset="0"/>
              </a:rPr>
              <a:t> la photo. </a:t>
            </a:r>
            <a:endParaRPr lang="en-US" sz="2400" dirty="0"/>
          </a:p>
          <a:p>
            <a:r>
              <a:rPr lang="en-US" sz="2400" i="1" dirty="0">
                <a:solidFill>
                  <a:srgbClr val="211E1E"/>
                </a:solidFill>
                <a:latin typeface="Calibri" charset="0"/>
              </a:rPr>
              <a:t>[</a:t>
            </a:r>
            <a:r>
              <a:rPr lang="en-US" sz="2400" i="1" dirty="0" err="1">
                <a:solidFill>
                  <a:srgbClr val="211E1E"/>
                </a:solidFill>
                <a:latin typeface="Calibri" charset="0"/>
              </a:rPr>
              <a:t>Autre</a:t>
            </a:r>
            <a:r>
              <a:rPr lang="en-US" sz="2400" i="1" dirty="0">
                <a:solidFill>
                  <a:srgbClr val="211E1E"/>
                </a:solidFill>
                <a:latin typeface="Calibri" charset="0"/>
              </a:rPr>
              <a:t> chose ?] </a:t>
            </a:r>
            <a:endParaRPr lang="en-US" sz="2400" dirty="0"/>
          </a:p>
          <a:p>
            <a:pPr>
              <a:buFont typeface="+mj-lt"/>
              <a:buAutoNum type="arabicPeriod" startAt="2"/>
            </a:pPr>
            <a:r>
              <a:rPr lang="en-US" sz="2400" dirty="0">
                <a:solidFill>
                  <a:srgbClr val="211E1E"/>
                </a:solidFill>
                <a:latin typeface="Calibri" charset="0"/>
              </a:rPr>
              <a:t>Je </a:t>
            </a:r>
            <a:r>
              <a:rPr lang="en-US" sz="2400" dirty="0" err="1">
                <a:solidFill>
                  <a:srgbClr val="211E1E"/>
                </a:solidFill>
                <a:latin typeface="Calibri" charset="0"/>
              </a:rPr>
              <a:t>pense</a:t>
            </a:r>
            <a:r>
              <a:rPr lang="en-US" sz="2400" dirty="0">
                <a:solidFill>
                  <a:srgbClr val="211E1E"/>
                </a:solidFill>
                <a:latin typeface="Calibri" charset="0"/>
              </a:rPr>
              <a:t> que beaucoup de gens </a:t>
            </a:r>
            <a:r>
              <a:rPr lang="en-US" sz="2400" dirty="0" err="1">
                <a:solidFill>
                  <a:srgbClr val="211E1E"/>
                </a:solidFill>
                <a:latin typeface="Calibri" charset="0"/>
              </a:rPr>
              <a:t>utilisent</a:t>
            </a:r>
            <a:r>
              <a:rPr lang="en-US" sz="2400" dirty="0">
                <a:solidFill>
                  <a:srgbClr val="211E1E"/>
                </a:solidFill>
                <a:latin typeface="Calibri" charset="0"/>
              </a:rPr>
              <a:t> trop </a:t>
            </a:r>
            <a:r>
              <a:rPr lang="en-US" sz="2400" dirty="0" err="1">
                <a:solidFill>
                  <a:srgbClr val="211E1E"/>
                </a:solidFill>
                <a:latin typeface="Calibri" charset="0"/>
              </a:rPr>
              <a:t>leur</a:t>
            </a:r>
            <a:r>
              <a:rPr lang="en-US" sz="2400" dirty="0">
                <a:solidFill>
                  <a:srgbClr val="211E1E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211E1E"/>
                </a:solidFill>
                <a:latin typeface="Calibri" charset="0"/>
              </a:rPr>
              <a:t>téléphone</a:t>
            </a:r>
            <a:r>
              <a:rPr lang="en-US" sz="2400" dirty="0">
                <a:solidFill>
                  <a:srgbClr val="211E1E"/>
                </a:solidFill>
                <a:latin typeface="Calibri" charset="0"/>
              </a:rPr>
              <a:t> portable. Et </a:t>
            </a:r>
            <a:r>
              <a:rPr lang="en-US" sz="2400" dirty="0" err="1">
                <a:solidFill>
                  <a:srgbClr val="211E1E"/>
                </a:solidFill>
                <a:latin typeface="Calibri" charset="0"/>
              </a:rPr>
              <a:t>toi</a:t>
            </a:r>
            <a:r>
              <a:rPr lang="en-US" sz="2400" dirty="0">
                <a:solidFill>
                  <a:srgbClr val="211E1E"/>
                </a:solidFill>
                <a:latin typeface="Calibri" charset="0"/>
              </a:rPr>
              <a:t> ? </a:t>
            </a:r>
            <a:r>
              <a:rPr lang="en-US" sz="2400" i="1" dirty="0">
                <a:solidFill>
                  <a:srgbClr val="211E1E"/>
                </a:solidFill>
                <a:latin typeface="Calibri" charset="0"/>
              </a:rPr>
              <a:t>[</a:t>
            </a:r>
            <a:r>
              <a:rPr lang="en-US" sz="2400" i="1" dirty="0" err="1">
                <a:solidFill>
                  <a:srgbClr val="211E1E"/>
                </a:solidFill>
                <a:latin typeface="Calibri" charset="0"/>
              </a:rPr>
              <a:t>Pourquoi</a:t>
            </a:r>
            <a:r>
              <a:rPr lang="en-US" sz="2400" i="1" dirty="0">
                <a:solidFill>
                  <a:srgbClr val="211E1E"/>
                </a:solidFill>
                <a:latin typeface="Calibri" charset="0"/>
              </a:rPr>
              <a:t> (pas) ? / </a:t>
            </a:r>
            <a:r>
              <a:rPr lang="en-US" sz="2400" i="1" dirty="0" err="1">
                <a:solidFill>
                  <a:srgbClr val="211E1E"/>
                </a:solidFill>
                <a:latin typeface="Calibri" charset="0"/>
              </a:rPr>
              <a:t>Autre</a:t>
            </a:r>
            <a:r>
              <a:rPr lang="en-US" sz="2400" i="1" dirty="0">
                <a:solidFill>
                  <a:srgbClr val="211E1E"/>
                </a:solidFill>
                <a:latin typeface="Calibri" charset="0"/>
              </a:rPr>
              <a:t> chose ?] </a:t>
            </a:r>
            <a:endParaRPr lang="en-US" sz="2400" dirty="0">
              <a:solidFill>
                <a:srgbClr val="211E1E"/>
              </a:solidFill>
              <a:latin typeface="Calibri" charset="0"/>
            </a:endParaRPr>
          </a:p>
          <a:p>
            <a:pPr>
              <a:buFont typeface="+mj-lt"/>
              <a:buAutoNum type="arabicPeriod" startAt="2"/>
            </a:pPr>
            <a:r>
              <a:rPr lang="en-US" sz="2400" dirty="0" err="1">
                <a:solidFill>
                  <a:srgbClr val="211E1E"/>
                </a:solidFill>
                <a:latin typeface="Calibri" charset="0"/>
              </a:rPr>
              <a:t>Raconte-moi</a:t>
            </a:r>
            <a:r>
              <a:rPr lang="en-US" sz="2400" dirty="0">
                <a:solidFill>
                  <a:srgbClr val="211E1E"/>
                </a:solidFill>
                <a:latin typeface="Calibri" charset="0"/>
              </a:rPr>
              <a:t> comment </a:t>
            </a:r>
            <a:r>
              <a:rPr lang="en-US" sz="2400" dirty="0" err="1">
                <a:solidFill>
                  <a:srgbClr val="211E1E"/>
                </a:solidFill>
                <a:latin typeface="Calibri" charset="0"/>
              </a:rPr>
              <a:t>tu</a:t>
            </a:r>
            <a:r>
              <a:rPr lang="en-US" sz="2400" dirty="0">
                <a:solidFill>
                  <a:srgbClr val="211E1E"/>
                </a:solidFill>
                <a:latin typeface="Calibri" charset="0"/>
              </a:rPr>
              <a:t> as </a:t>
            </a:r>
            <a:r>
              <a:rPr lang="en-US" sz="2400" dirty="0" err="1">
                <a:solidFill>
                  <a:srgbClr val="211E1E"/>
                </a:solidFill>
                <a:latin typeface="Calibri" charset="0"/>
              </a:rPr>
              <a:t>utilise</a:t>
            </a:r>
            <a:r>
              <a:rPr lang="en-US" sz="2400" dirty="0">
                <a:solidFill>
                  <a:srgbClr val="211E1E"/>
                </a:solidFill>
                <a:latin typeface="Calibri" charset="0"/>
              </a:rPr>
              <a:t>́ la </a:t>
            </a:r>
            <a:r>
              <a:rPr lang="en-US" sz="2400" dirty="0" err="1">
                <a:solidFill>
                  <a:srgbClr val="211E1E"/>
                </a:solidFill>
                <a:latin typeface="Calibri" charset="0"/>
              </a:rPr>
              <a:t>technologie</a:t>
            </a:r>
            <a:r>
              <a:rPr lang="en-US" sz="2400" dirty="0">
                <a:solidFill>
                  <a:srgbClr val="211E1E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211E1E"/>
                </a:solidFill>
                <a:latin typeface="Calibri" charset="0"/>
              </a:rPr>
              <a:t>l’année</a:t>
            </a:r>
            <a:r>
              <a:rPr lang="en-US" sz="2400" dirty="0">
                <a:solidFill>
                  <a:srgbClr val="211E1E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211E1E"/>
                </a:solidFill>
                <a:latin typeface="Calibri" charset="0"/>
              </a:rPr>
              <a:t>dernière</a:t>
            </a:r>
            <a:r>
              <a:rPr lang="en-US" sz="2400" dirty="0">
                <a:solidFill>
                  <a:srgbClr val="211E1E"/>
                </a:solidFill>
                <a:latin typeface="Calibri" charset="0"/>
              </a:rPr>
              <a:t>. </a:t>
            </a:r>
            <a:r>
              <a:rPr lang="en-US" sz="2400" i="1" dirty="0">
                <a:solidFill>
                  <a:srgbClr val="211E1E"/>
                </a:solidFill>
                <a:latin typeface="Calibri" charset="0"/>
              </a:rPr>
              <a:t>[</a:t>
            </a:r>
            <a:r>
              <a:rPr lang="en-US" sz="2400" i="1" dirty="0" err="1">
                <a:solidFill>
                  <a:srgbClr val="211E1E"/>
                </a:solidFill>
                <a:latin typeface="Calibri" charset="0"/>
              </a:rPr>
              <a:t>Autre</a:t>
            </a:r>
            <a:r>
              <a:rPr lang="en-US" sz="2400" i="1" dirty="0">
                <a:solidFill>
                  <a:srgbClr val="211E1E"/>
                </a:solidFill>
                <a:latin typeface="Calibri" charset="0"/>
              </a:rPr>
              <a:t> chose ?] </a:t>
            </a:r>
            <a:endParaRPr lang="en-US" sz="2400" dirty="0">
              <a:solidFill>
                <a:srgbClr val="211E1E"/>
              </a:solidFill>
              <a:latin typeface="Calibri" charset="0"/>
            </a:endParaRPr>
          </a:p>
          <a:p>
            <a:pPr>
              <a:buFont typeface="+mj-lt"/>
              <a:buAutoNum type="arabicPeriod" startAt="2"/>
            </a:pPr>
            <a:r>
              <a:rPr lang="en-US" sz="2400" dirty="0">
                <a:solidFill>
                  <a:srgbClr val="211E1E"/>
                </a:solidFill>
                <a:latin typeface="Calibri" charset="0"/>
              </a:rPr>
              <a:t>Comment </a:t>
            </a:r>
            <a:r>
              <a:rPr lang="en-US" sz="2400" dirty="0" err="1">
                <a:solidFill>
                  <a:srgbClr val="211E1E"/>
                </a:solidFill>
                <a:latin typeface="Calibri" charset="0"/>
              </a:rPr>
              <a:t>utiliseras-tu</a:t>
            </a:r>
            <a:r>
              <a:rPr lang="en-US" sz="2400" dirty="0">
                <a:solidFill>
                  <a:srgbClr val="211E1E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211E1E"/>
                </a:solidFill>
                <a:latin typeface="Calibri" charset="0"/>
              </a:rPr>
              <a:t>l‘Internet</a:t>
            </a:r>
            <a:r>
              <a:rPr lang="en-US" sz="2400" dirty="0">
                <a:solidFill>
                  <a:srgbClr val="211E1E"/>
                </a:solidFill>
                <a:latin typeface="Calibri" charset="0"/>
              </a:rPr>
              <a:t> pour faire </a:t>
            </a:r>
            <a:r>
              <a:rPr lang="en-US" sz="2400" dirty="0" err="1">
                <a:solidFill>
                  <a:srgbClr val="211E1E"/>
                </a:solidFill>
                <a:latin typeface="Calibri" charset="0"/>
              </a:rPr>
              <a:t>tes</a:t>
            </a:r>
            <a:r>
              <a:rPr lang="en-US" sz="2400" dirty="0">
                <a:solidFill>
                  <a:srgbClr val="211E1E"/>
                </a:solidFill>
                <a:latin typeface="Calibri" charset="0"/>
              </a:rPr>
              <a:t> devoirs à </a:t>
            </a:r>
            <a:r>
              <a:rPr lang="en-US" sz="2400" dirty="0" err="1">
                <a:solidFill>
                  <a:srgbClr val="211E1E"/>
                </a:solidFill>
                <a:latin typeface="Calibri" charset="0"/>
              </a:rPr>
              <a:t>l’avenir</a:t>
            </a:r>
            <a:r>
              <a:rPr lang="en-US" sz="2400" dirty="0">
                <a:solidFill>
                  <a:srgbClr val="211E1E"/>
                </a:solidFill>
                <a:latin typeface="Calibri" charset="0"/>
              </a:rPr>
              <a:t> ? </a:t>
            </a:r>
            <a:r>
              <a:rPr lang="en-US" sz="2400" i="1" dirty="0">
                <a:solidFill>
                  <a:srgbClr val="211E1E"/>
                </a:solidFill>
                <a:latin typeface="Calibri" charset="0"/>
              </a:rPr>
              <a:t>[</a:t>
            </a:r>
            <a:r>
              <a:rPr lang="en-US" sz="2400" i="1" dirty="0" err="1">
                <a:solidFill>
                  <a:srgbClr val="211E1E"/>
                </a:solidFill>
                <a:latin typeface="Calibri" charset="0"/>
              </a:rPr>
              <a:t>Pourquoi</a:t>
            </a:r>
            <a:r>
              <a:rPr lang="en-US" sz="2400" i="1" dirty="0">
                <a:solidFill>
                  <a:srgbClr val="211E1E"/>
                </a:solidFill>
                <a:latin typeface="Calibri" charset="0"/>
              </a:rPr>
              <a:t> ? / </a:t>
            </a:r>
            <a:r>
              <a:rPr lang="en-US" sz="2400" i="1" dirty="0" err="1">
                <a:solidFill>
                  <a:srgbClr val="211E1E"/>
                </a:solidFill>
                <a:latin typeface="Calibri" charset="0"/>
              </a:rPr>
              <a:t>Autre</a:t>
            </a:r>
            <a:r>
              <a:rPr lang="en-US" sz="2400" i="1" dirty="0">
                <a:solidFill>
                  <a:srgbClr val="211E1E"/>
                </a:solidFill>
                <a:latin typeface="Calibri" charset="0"/>
              </a:rPr>
              <a:t> chose ?] </a:t>
            </a:r>
            <a:endParaRPr lang="en-US" sz="2400" dirty="0">
              <a:solidFill>
                <a:srgbClr val="211E1E"/>
              </a:solidFill>
              <a:latin typeface="Calibri" charset="0"/>
            </a:endParaRPr>
          </a:p>
          <a:p>
            <a:pPr>
              <a:buFont typeface="+mj-lt"/>
              <a:buAutoNum type="arabicPeriod" startAt="2"/>
            </a:pPr>
            <a:r>
              <a:rPr lang="en-US" sz="2400" dirty="0" err="1">
                <a:solidFill>
                  <a:srgbClr val="211E1E"/>
                </a:solidFill>
                <a:latin typeface="Calibri" charset="0"/>
              </a:rPr>
              <a:t>Préfères-tu</a:t>
            </a:r>
            <a:r>
              <a:rPr lang="en-US" sz="2400" dirty="0">
                <a:solidFill>
                  <a:srgbClr val="211E1E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211E1E"/>
                </a:solidFill>
                <a:latin typeface="Calibri" charset="0"/>
              </a:rPr>
              <a:t>aller</a:t>
            </a:r>
            <a:r>
              <a:rPr lang="en-US" sz="2400" dirty="0">
                <a:solidFill>
                  <a:srgbClr val="211E1E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211E1E"/>
                </a:solidFill>
                <a:latin typeface="Calibri" charset="0"/>
              </a:rPr>
              <a:t>en</a:t>
            </a:r>
            <a:r>
              <a:rPr lang="en-US" sz="2400" dirty="0">
                <a:solidFill>
                  <a:srgbClr val="211E1E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211E1E"/>
                </a:solidFill>
                <a:latin typeface="Calibri" charset="0"/>
              </a:rPr>
              <a:t>ville</a:t>
            </a:r>
            <a:r>
              <a:rPr lang="en-US" sz="2400" dirty="0">
                <a:solidFill>
                  <a:srgbClr val="211E1E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211E1E"/>
                </a:solidFill>
                <a:latin typeface="Calibri" charset="0"/>
              </a:rPr>
              <a:t>ou</a:t>
            </a:r>
            <a:r>
              <a:rPr lang="en-US" sz="2400" dirty="0">
                <a:solidFill>
                  <a:srgbClr val="211E1E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211E1E"/>
                </a:solidFill>
                <a:latin typeface="Calibri" charset="0"/>
              </a:rPr>
              <a:t>jouer</a:t>
            </a:r>
            <a:r>
              <a:rPr lang="en-US" sz="2400" dirty="0">
                <a:solidFill>
                  <a:srgbClr val="211E1E"/>
                </a:solidFill>
                <a:latin typeface="Calibri" charset="0"/>
              </a:rPr>
              <a:t> sur ton </a:t>
            </a:r>
            <a:r>
              <a:rPr lang="en-US" sz="2400" dirty="0" err="1">
                <a:solidFill>
                  <a:srgbClr val="211E1E"/>
                </a:solidFill>
                <a:latin typeface="Calibri" charset="0"/>
              </a:rPr>
              <a:t>ordinateur</a:t>
            </a:r>
            <a:r>
              <a:rPr lang="en-US" sz="2400" dirty="0">
                <a:solidFill>
                  <a:srgbClr val="211E1E"/>
                </a:solidFill>
                <a:latin typeface="Calibri" charset="0"/>
              </a:rPr>
              <a:t> ? </a:t>
            </a:r>
            <a:r>
              <a:rPr lang="en-US" sz="2400" i="1" dirty="0">
                <a:solidFill>
                  <a:srgbClr val="211E1E"/>
                </a:solidFill>
                <a:latin typeface="Calibri" charset="0"/>
              </a:rPr>
              <a:t>[</a:t>
            </a:r>
            <a:r>
              <a:rPr lang="en-US" sz="2400" i="1" dirty="0" err="1">
                <a:solidFill>
                  <a:srgbClr val="211E1E"/>
                </a:solidFill>
                <a:latin typeface="Calibri" charset="0"/>
              </a:rPr>
              <a:t>Pourquoi</a:t>
            </a:r>
            <a:r>
              <a:rPr lang="en-US" sz="2400" i="1" dirty="0">
                <a:solidFill>
                  <a:srgbClr val="211E1E"/>
                </a:solidFill>
                <a:latin typeface="Calibri" charset="0"/>
              </a:rPr>
              <a:t> ? / </a:t>
            </a:r>
            <a:r>
              <a:rPr lang="en-US" sz="2400" i="1" dirty="0" err="1">
                <a:solidFill>
                  <a:srgbClr val="211E1E"/>
                </a:solidFill>
                <a:latin typeface="Calibri" charset="0"/>
              </a:rPr>
              <a:t>Autre</a:t>
            </a:r>
            <a:r>
              <a:rPr lang="en-US" sz="2400" i="1" dirty="0">
                <a:solidFill>
                  <a:srgbClr val="211E1E"/>
                </a:solidFill>
                <a:latin typeface="Calibri" charset="0"/>
              </a:rPr>
              <a:t> chose ?] </a:t>
            </a:r>
            <a:endParaRPr lang="en-US" sz="2400" dirty="0">
              <a:solidFill>
                <a:srgbClr val="211E1E"/>
              </a:solidFill>
              <a:effectLst/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64200" cy="4305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305300"/>
            <a:ext cx="55605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du </a:t>
            </a:r>
            <a:r>
              <a:rPr lang="en-US" u="sng" dirty="0" err="1"/>
              <a:t>vocabulaire</a:t>
            </a:r>
            <a:r>
              <a:rPr lang="en-US" u="sng" dirty="0"/>
              <a:t> pour aider ( all in masculine form):</a:t>
            </a:r>
          </a:p>
          <a:p>
            <a:endParaRPr lang="en-US" u="sng" dirty="0"/>
          </a:p>
          <a:p>
            <a:pPr marL="285750" indent="-285750">
              <a:buFont typeface="Arial" charset="0"/>
              <a:buChar char="•"/>
            </a:pPr>
            <a:r>
              <a:rPr lang="en-US" dirty="0" err="1"/>
              <a:t>choqué</a:t>
            </a:r>
            <a:r>
              <a:rPr lang="pt-BR" dirty="0"/>
              <a:t>: </a:t>
            </a:r>
            <a:r>
              <a:rPr lang="pt-BR" dirty="0" err="1"/>
              <a:t>shocked</a:t>
            </a:r>
            <a:endParaRPr lang="pt-BR" dirty="0"/>
          </a:p>
          <a:p>
            <a:pPr marL="285750" indent="-285750">
              <a:buFont typeface="Arial" charset="0"/>
              <a:buChar char="•"/>
            </a:pPr>
            <a:r>
              <a:rPr lang="pt-BR" dirty="0">
                <a:hlinkClick r:id="rId3"/>
              </a:rPr>
              <a:t>Scandalisé</a:t>
            </a:r>
            <a:r>
              <a:rPr lang="pt-BR" dirty="0"/>
              <a:t>: </a:t>
            </a:r>
            <a:r>
              <a:rPr lang="pt-BR" dirty="0" err="1"/>
              <a:t>scandalised</a:t>
            </a:r>
            <a:endParaRPr lang="pt-BR" dirty="0"/>
          </a:p>
          <a:p>
            <a:pPr marL="285750" indent="-285750">
              <a:buFont typeface="Arial" charset="0"/>
              <a:buChar char="•"/>
            </a:pPr>
            <a:r>
              <a:rPr lang="pt-BR" dirty="0">
                <a:hlinkClick r:id="rId4"/>
              </a:rPr>
              <a:t>blessé</a:t>
            </a:r>
            <a:r>
              <a:rPr lang="pt-BR" dirty="0"/>
              <a:t>, </a:t>
            </a:r>
            <a:r>
              <a:rPr lang="pt-BR" dirty="0">
                <a:hlinkClick r:id="rId5"/>
              </a:rPr>
              <a:t>offensé</a:t>
            </a:r>
            <a:r>
              <a:rPr lang="pt-BR" dirty="0"/>
              <a:t>, </a:t>
            </a:r>
            <a:r>
              <a:rPr lang="pt-BR" dirty="0">
                <a:hlinkClick r:id="rId6"/>
              </a:rPr>
              <a:t>froissé</a:t>
            </a:r>
            <a:r>
              <a:rPr lang="pt-BR" dirty="0"/>
              <a:t>, </a:t>
            </a:r>
            <a:r>
              <a:rPr lang="pt-BR" dirty="0">
                <a:hlinkClick r:id="rId7"/>
              </a:rPr>
              <a:t>heurté</a:t>
            </a:r>
            <a:r>
              <a:rPr lang="pt-BR" dirty="0"/>
              <a:t>, </a:t>
            </a:r>
            <a:r>
              <a:rPr lang="pt-BR" dirty="0">
                <a:hlinkClick r:id="rId8"/>
              </a:rPr>
              <a:t>offusqué</a:t>
            </a:r>
            <a:r>
              <a:rPr lang="pt-BR" dirty="0"/>
              <a:t>: </a:t>
            </a:r>
            <a:r>
              <a:rPr lang="pt-BR" dirty="0" err="1"/>
              <a:t>hurt</a:t>
            </a:r>
            <a:endParaRPr lang="pt-BR" dirty="0"/>
          </a:p>
          <a:p>
            <a:pPr marL="285750" indent="-285750">
              <a:buFont typeface="Arial" charset="0"/>
              <a:buChar char="•"/>
            </a:pPr>
            <a:r>
              <a:rPr lang="pt-BR" dirty="0" err="1"/>
              <a:t>avoir</a:t>
            </a:r>
            <a:r>
              <a:rPr lang="pt-BR" dirty="0"/>
              <a:t> </a:t>
            </a:r>
            <a:r>
              <a:rPr lang="pt-BR" dirty="0" err="1"/>
              <a:t>honte</a:t>
            </a:r>
            <a:r>
              <a:rPr lang="pt-BR" dirty="0"/>
              <a:t>: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ashamed</a:t>
            </a:r>
            <a:endParaRPr lang="pt-BR" dirty="0"/>
          </a:p>
          <a:p>
            <a:pPr marL="285750" indent="-285750">
              <a:buFont typeface="Arial" charset="0"/>
              <a:buChar char="•"/>
            </a:pPr>
            <a:r>
              <a:rPr lang="pt-BR" dirty="0" err="1"/>
              <a:t>être</a:t>
            </a:r>
            <a:r>
              <a:rPr lang="pt-BR" dirty="0"/>
              <a:t> </a:t>
            </a:r>
            <a:r>
              <a:rPr lang="pt-BR" dirty="0" err="1"/>
              <a:t>embarassé</a:t>
            </a:r>
            <a:r>
              <a:rPr lang="pt-BR" dirty="0"/>
              <a:t>: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embarassed</a:t>
            </a:r>
            <a:endParaRPr lang="pt-BR" dirty="0"/>
          </a:p>
          <a:p>
            <a:pPr marL="285750" indent="-285750">
              <a:buFont typeface="Arial" charset="0"/>
              <a:buChar char="•"/>
            </a:pPr>
            <a:r>
              <a:rPr lang="pt-BR" dirty="0" err="1"/>
              <a:t>Elle</a:t>
            </a:r>
            <a:r>
              <a:rPr lang="pt-BR" dirty="0"/>
              <a:t> a </a:t>
            </a:r>
            <a:r>
              <a:rPr lang="pt-BR" dirty="0" err="1"/>
              <a:t>dû</a:t>
            </a:r>
            <a:r>
              <a:rPr lang="pt-BR" dirty="0"/>
              <a:t> + </a:t>
            </a:r>
            <a:r>
              <a:rPr lang="pt-BR" dirty="0" err="1"/>
              <a:t>inf</a:t>
            </a:r>
            <a:r>
              <a:rPr lang="pt-BR" dirty="0"/>
              <a:t>:  </a:t>
            </a:r>
            <a:r>
              <a:rPr lang="pt-BR" dirty="0" err="1"/>
              <a:t>She</a:t>
            </a:r>
            <a:r>
              <a:rPr lang="pt-BR" dirty="0"/>
              <a:t> must </a:t>
            </a:r>
            <a:r>
              <a:rPr lang="pt-BR" dirty="0" err="1"/>
              <a:t>have</a:t>
            </a:r>
            <a:r>
              <a:rPr lang="pt-BR" dirty="0"/>
              <a:t> + </a:t>
            </a:r>
            <a:r>
              <a:rPr lang="pt-BR" dirty="0" err="1"/>
              <a:t>past</a:t>
            </a:r>
            <a:r>
              <a:rPr lang="pt-BR" dirty="0"/>
              <a:t> </a:t>
            </a:r>
            <a:r>
              <a:rPr lang="pt-BR" dirty="0" err="1"/>
              <a:t>participle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3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64200" cy="4305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64200" y="75158"/>
            <a:ext cx="6527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err="1">
                <a:solidFill>
                  <a:srgbClr val="211E1E"/>
                </a:solidFill>
                <a:latin typeface="Calibri" charset="0"/>
              </a:rPr>
              <a:t>Regarde</a:t>
            </a:r>
            <a:r>
              <a:rPr lang="en-US" sz="2400" u="sng" dirty="0">
                <a:solidFill>
                  <a:srgbClr val="211E1E"/>
                </a:solidFill>
                <a:latin typeface="Calibri" charset="0"/>
              </a:rPr>
              <a:t> la photo et </a:t>
            </a:r>
            <a:r>
              <a:rPr lang="en-US" sz="2400" u="sng" dirty="0" err="1">
                <a:solidFill>
                  <a:srgbClr val="211E1E"/>
                </a:solidFill>
                <a:latin typeface="Calibri" charset="0"/>
              </a:rPr>
              <a:t>prépare</a:t>
            </a:r>
            <a:r>
              <a:rPr lang="en-US" sz="2400" u="sng" dirty="0">
                <a:solidFill>
                  <a:srgbClr val="211E1E"/>
                </a:solidFill>
                <a:latin typeface="Calibri" charset="0"/>
              </a:rPr>
              <a:t> des </a:t>
            </a:r>
            <a:r>
              <a:rPr lang="en-US" sz="2400" u="sng" dirty="0" err="1">
                <a:solidFill>
                  <a:srgbClr val="211E1E"/>
                </a:solidFill>
                <a:latin typeface="Calibri" charset="0"/>
              </a:rPr>
              <a:t>réponses</a:t>
            </a:r>
            <a:r>
              <a:rPr lang="en-US" sz="2400" u="sng" dirty="0">
                <a:solidFill>
                  <a:srgbClr val="211E1E"/>
                </a:solidFill>
                <a:latin typeface="Calibri" charset="0"/>
              </a:rPr>
              <a:t> sur les points </a:t>
            </a:r>
            <a:r>
              <a:rPr lang="en-US" sz="2400" u="sng" dirty="0" err="1">
                <a:solidFill>
                  <a:srgbClr val="211E1E"/>
                </a:solidFill>
                <a:latin typeface="Calibri" charset="0"/>
              </a:rPr>
              <a:t>suivants</a:t>
            </a:r>
            <a:r>
              <a:rPr lang="en-US" sz="2400" u="sng" dirty="0">
                <a:solidFill>
                  <a:srgbClr val="211E1E"/>
                </a:solidFill>
                <a:latin typeface="Calibri" charset="0"/>
              </a:rPr>
              <a:t> : </a:t>
            </a:r>
          </a:p>
          <a:p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>
                <a:latin typeface="Calibri" charset="0"/>
              </a:rPr>
              <a:t>la description de la photo </a:t>
            </a:r>
            <a:endParaRPr lang="en-US" sz="2400" dirty="0">
              <a:latin typeface="SymbolMT" charset="2"/>
            </a:endParaRPr>
          </a:p>
          <a:p>
            <a:pPr>
              <a:buFont typeface="Arial" charset="0"/>
              <a:buChar char="•"/>
            </a:pPr>
            <a:r>
              <a:rPr lang="en-US" sz="2400" dirty="0">
                <a:latin typeface="Calibri" charset="0"/>
              </a:rPr>
              <a:t>les </a:t>
            </a:r>
            <a:r>
              <a:rPr lang="en-US" sz="2400" dirty="0" err="1">
                <a:latin typeface="Calibri" charset="0"/>
              </a:rPr>
              <a:t>personnes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utilisent</a:t>
            </a:r>
            <a:r>
              <a:rPr lang="en-US" sz="2400" dirty="0">
                <a:latin typeface="Calibri" charset="0"/>
              </a:rPr>
              <a:t> trop </a:t>
            </a:r>
            <a:r>
              <a:rPr lang="en-US" sz="2400" dirty="0" err="1">
                <a:latin typeface="Calibri" charset="0"/>
              </a:rPr>
              <a:t>leur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téléphone</a:t>
            </a:r>
            <a:r>
              <a:rPr lang="en-US" sz="2400" dirty="0">
                <a:latin typeface="Calibri" charset="0"/>
              </a:rPr>
              <a:t> portable – ton opinion </a:t>
            </a:r>
            <a:endParaRPr lang="en-US" sz="2400" dirty="0">
              <a:latin typeface="SymbolMT" charset="2"/>
            </a:endParaRPr>
          </a:p>
          <a:p>
            <a:pPr>
              <a:buFont typeface="Arial" charset="0"/>
              <a:buChar char="•"/>
            </a:pPr>
            <a:r>
              <a:rPr lang="en-US" sz="2400" dirty="0">
                <a:latin typeface="Calibri" charset="0"/>
              </a:rPr>
              <a:t>la </a:t>
            </a:r>
            <a:r>
              <a:rPr lang="en-US" sz="2400" dirty="0" err="1">
                <a:latin typeface="Calibri" charset="0"/>
              </a:rPr>
              <a:t>technologie</a:t>
            </a:r>
            <a:r>
              <a:rPr lang="en-US" sz="2400" dirty="0">
                <a:latin typeface="Calibri" charset="0"/>
              </a:rPr>
              <a:t> que </a:t>
            </a:r>
            <a:r>
              <a:rPr lang="en-US" sz="2400" dirty="0" err="1">
                <a:latin typeface="Calibri" charset="0"/>
              </a:rPr>
              <a:t>tu</a:t>
            </a:r>
            <a:r>
              <a:rPr lang="en-US" sz="2400" dirty="0">
                <a:latin typeface="Calibri" charset="0"/>
              </a:rPr>
              <a:t> as </a:t>
            </a:r>
            <a:r>
              <a:rPr lang="en-US" sz="2400" dirty="0" err="1">
                <a:latin typeface="Calibri" charset="0"/>
              </a:rPr>
              <a:t>utilisée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l’année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dernière</a:t>
            </a:r>
            <a:r>
              <a:rPr lang="en-US" sz="2400" dirty="0">
                <a:latin typeface="Calibri" charset="0"/>
              </a:rPr>
              <a:t> </a:t>
            </a:r>
            <a:endParaRPr lang="en-US" sz="2400" dirty="0">
              <a:latin typeface="SymbolMT" charset="2"/>
            </a:endParaRPr>
          </a:p>
          <a:p>
            <a:pPr>
              <a:buFont typeface="Arial" charset="0"/>
              <a:buChar char="•"/>
            </a:pPr>
            <a:r>
              <a:rPr lang="en-US" sz="2400" dirty="0">
                <a:latin typeface="Calibri" charset="0"/>
              </a:rPr>
              <a:t>comment </a:t>
            </a:r>
            <a:r>
              <a:rPr lang="en-US" sz="2400" dirty="0" err="1">
                <a:latin typeface="Calibri" charset="0"/>
              </a:rPr>
              <a:t>utiliser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l’Internet</a:t>
            </a:r>
            <a:r>
              <a:rPr lang="en-US" sz="2400" dirty="0">
                <a:latin typeface="Calibri" charset="0"/>
              </a:rPr>
              <a:t> pour faire </a:t>
            </a:r>
            <a:r>
              <a:rPr lang="en-US" sz="2400" dirty="0" err="1">
                <a:latin typeface="Calibri" charset="0"/>
              </a:rPr>
              <a:t>tes</a:t>
            </a:r>
            <a:r>
              <a:rPr lang="en-US" sz="2400" dirty="0">
                <a:latin typeface="Calibri" charset="0"/>
              </a:rPr>
              <a:t> devoirs à </a:t>
            </a:r>
            <a:r>
              <a:rPr lang="en-US" sz="2400" dirty="0" err="1">
                <a:latin typeface="Calibri" charset="0"/>
              </a:rPr>
              <a:t>l’avenir</a:t>
            </a:r>
            <a:r>
              <a:rPr lang="en-US" sz="2400" dirty="0">
                <a:latin typeface="Calibri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latin typeface="Calibri" charset="0"/>
              </a:rPr>
              <a:t>! </a:t>
            </a:r>
            <a:endParaRPr lang="en-US" sz="2400" dirty="0">
              <a:effectLst/>
              <a:latin typeface="SymbolMT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4200" y="3860810"/>
            <a:ext cx="6527800" cy="25853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Use your speaking folder to describe the picture. </a:t>
            </a:r>
          </a:p>
          <a:p>
            <a:endParaRPr lang="en-US" dirty="0"/>
          </a:p>
          <a:p>
            <a:r>
              <a:rPr lang="en-US" dirty="0"/>
              <a:t>Remember to give at least 5 sentences to describe the picture: </a:t>
            </a:r>
          </a:p>
          <a:p>
            <a:r>
              <a:rPr lang="en-US" dirty="0"/>
              <a:t>1) what you can see ( foreground, background) 2) what the people look like physically  3) what the people are doing 4) What do they look like ( their state of mind) and why in your opinion) 5)  a theory of what could have happened in this situation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305300"/>
            <a:ext cx="55605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du </a:t>
            </a:r>
            <a:r>
              <a:rPr lang="en-US" u="sng" dirty="0" err="1"/>
              <a:t>vocabulaire</a:t>
            </a:r>
            <a:r>
              <a:rPr lang="en-US" u="sng" dirty="0"/>
              <a:t> pour aider ( all </a:t>
            </a:r>
            <a:r>
              <a:rPr lang="en-US" u="sng"/>
              <a:t>in masculine form):</a:t>
            </a:r>
            <a:endParaRPr lang="en-US" u="sng" dirty="0"/>
          </a:p>
          <a:p>
            <a:endParaRPr lang="en-US" u="sng" dirty="0"/>
          </a:p>
          <a:p>
            <a:pPr marL="285750" indent="-285750">
              <a:buFont typeface="Arial" charset="0"/>
              <a:buChar char="•"/>
            </a:pPr>
            <a:r>
              <a:rPr lang="en-US" dirty="0" err="1"/>
              <a:t>choqué</a:t>
            </a:r>
            <a:r>
              <a:rPr lang="pt-BR" dirty="0"/>
              <a:t>: </a:t>
            </a:r>
            <a:r>
              <a:rPr lang="pt-BR" dirty="0" err="1"/>
              <a:t>shocked</a:t>
            </a:r>
            <a:endParaRPr lang="pt-BR" dirty="0"/>
          </a:p>
          <a:p>
            <a:pPr marL="285750" indent="-285750">
              <a:buFont typeface="Arial" charset="0"/>
              <a:buChar char="•"/>
            </a:pPr>
            <a:r>
              <a:rPr lang="pt-BR" dirty="0">
                <a:hlinkClick r:id="rId3"/>
              </a:rPr>
              <a:t>Scandalisé</a:t>
            </a:r>
            <a:r>
              <a:rPr lang="pt-BR" dirty="0"/>
              <a:t>: </a:t>
            </a:r>
            <a:r>
              <a:rPr lang="pt-BR" dirty="0" err="1"/>
              <a:t>scandalised</a:t>
            </a:r>
            <a:endParaRPr lang="pt-BR" dirty="0"/>
          </a:p>
          <a:p>
            <a:pPr marL="285750" indent="-285750">
              <a:buFont typeface="Arial" charset="0"/>
              <a:buChar char="•"/>
            </a:pPr>
            <a:r>
              <a:rPr lang="pt-BR" dirty="0">
                <a:hlinkClick r:id="rId4"/>
              </a:rPr>
              <a:t>blessé</a:t>
            </a:r>
            <a:r>
              <a:rPr lang="pt-BR" dirty="0"/>
              <a:t>, </a:t>
            </a:r>
            <a:r>
              <a:rPr lang="pt-BR" dirty="0">
                <a:hlinkClick r:id="rId5"/>
              </a:rPr>
              <a:t>offensé</a:t>
            </a:r>
            <a:r>
              <a:rPr lang="pt-BR" dirty="0"/>
              <a:t>, </a:t>
            </a:r>
            <a:r>
              <a:rPr lang="pt-BR" dirty="0">
                <a:hlinkClick r:id="rId6"/>
              </a:rPr>
              <a:t>froissé</a:t>
            </a:r>
            <a:r>
              <a:rPr lang="pt-BR" dirty="0"/>
              <a:t>, </a:t>
            </a:r>
            <a:r>
              <a:rPr lang="pt-BR" dirty="0">
                <a:hlinkClick r:id="rId7"/>
              </a:rPr>
              <a:t>heurté</a:t>
            </a:r>
            <a:r>
              <a:rPr lang="pt-BR" dirty="0"/>
              <a:t>, </a:t>
            </a:r>
            <a:r>
              <a:rPr lang="pt-BR" dirty="0">
                <a:hlinkClick r:id="rId8"/>
              </a:rPr>
              <a:t>offusqué</a:t>
            </a:r>
            <a:r>
              <a:rPr lang="pt-BR" dirty="0"/>
              <a:t>: </a:t>
            </a:r>
            <a:r>
              <a:rPr lang="pt-BR" dirty="0" err="1"/>
              <a:t>hurt</a:t>
            </a:r>
            <a:endParaRPr lang="pt-BR" dirty="0"/>
          </a:p>
          <a:p>
            <a:pPr marL="285750" indent="-285750">
              <a:buFont typeface="Arial" charset="0"/>
              <a:buChar char="•"/>
            </a:pPr>
            <a:r>
              <a:rPr lang="pt-BR" dirty="0" err="1"/>
              <a:t>avoir</a:t>
            </a:r>
            <a:r>
              <a:rPr lang="pt-BR" dirty="0"/>
              <a:t> </a:t>
            </a:r>
            <a:r>
              <a:rPr lang="pt-BR" dirty="0" err="1"/>
              <a:t>honte</a:t>
            </a:r>
            <a:r>
              <a:rPr lang="pt-BR" dirty="0"/>
              <a:t>: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ashamed</a:t>
            </a:r>
            <a:endParaRPr lang="pt-BR" dirty="0"/>
          </a:p>
          <a:p>
            <a:pPr marL="285750" indent="-285750">
              <a:buFont typeface="Arial" charset="0"/>
              <a:buChar char="•"/>
            </a:pPr>
            <a:r>
              <a:rPr lang="pt-BR" dirty="0" err="1"/>
              <a:t>être</a:t>
            </a:r>
            <a:r>
              <a:rPr lang="pt-BR" dirty="0"/>
              <a:t> </a:t>
            </a:r>
            <a:r>
              <a:rPr lang="pt-BR" dirty="0" err="1"/>
              <a:t>embarassé</a:t>
            </a:r>
            <a:r>
              <a:rPr lang="pt-BR" dirty="0"/>
              <a:t>: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embarassed</a:t>
            </a:r>
            <a:endParaRPr lang="pt-BR" dirty="0"/>
          </a:p>
          <a:p>
            <a:pPr marL="285750" indent="-285750">
              <a:buFont typeface="Arial" charset="0"/>
              <a:buChar char="•"/>
            </a:pPr>
            <a:r>
              <a:rPr lang="pt-BR" dirty="0" err="1"/>
              <a:t>Elle</a:t>
            </a:r>
            <a:r>
              <a:rPr lang="pt-BR" dirty="0"/>
              <a:t> a </a:t>
            </a:r>
            <a:r>
              <a:rPr lang="pt-BR" dirty="0" err="1"/>
              <a:t>dû</a:t>
            </a:r>
            <a:r>
              <a:rPr lang="pt-BR" dirty="0"/>
              <a:t> + </a:t>
            </a:r>
            <a:r>
              <a:rPr lang="pt-BR" dirty="0" err="1"/>
              <a:t>inf</a:t>
            </a:r>
            <a:r>
              <a:rPr lang="pt-BR" dirty="0"/>
              <a:t>:  </a:t>
            </a:r>
            <a:r>
              <a:rPr lang="pt-BR" dirty="0" err="1"/>
              <a:t>She</a:t>
            </a:r>
            <a:r>
              <a:rPr lang="pt-BR" dirty="0"/>
              <a:t> must </a:t>
            </a:r>
            <a:r>
              <a:rPr lang="pt-BR" dirty="0" err="1"/>
              <a:t>have</a:t>
            </a:r>
            <a:r>
              <a:rPr lang="pt-BR" dirty="0"/>
              <a:t> + </a:t>
            </a:r>
            <a:r>
              <a:rPr lang="pt-BR" dirty="0" err="1"/>
              <a:t>past</a:t>
            </a:r>
            <a:r>
              <a:rPr lang="pt-BR" dirty="0"/>
              <a:t> </a:t>
            </a:r>
            <a:r>
              <a:rPr lang="pt-BR" dirty="0" err="1"/>
              <a:t>participle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333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186</TotalTime>
  <Words>432</Words>
  <Application>Microsoft Office PowerPoint</Application>
  <PresentationFormat>Widescreen</PresentationFormat>
  <Paragraphs>67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Rockwell</vt:lpstr>
      <vt:lpstr>Rockwell Condensed</vt:lpstr>
      <vt:lpstr>Rockwell Extra Bold</vt:lpstr>
      <vt:lpstr>SymbolMT</vt:lpstr>
      <vt:lpstr>Wingdings</vt:lpstr>
      <vt:lpstr>Wood Type</vt:lpstr>
      <vt:lpstr>Mon précieux</vt:lpstr>
      <vt:lpstr>On écoute la vidéo  de quoi S’AGIT-IL? What is it about?</vt:lpstr>
      <vt:lpstr>PowerPoint Presentation</vt:lpstr>
      <vt:lpstr>QUESTIONS A DISCUTER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précieux</dc:title>
  <dc:creator>Nick James</dc:creator>
  <cp:lastModifiedBy>Elizabeth Holman</cp:lastModifiedBy>
  <cp:revision>18</cp:revision>
  <cp:lastPrinted>2018-06-25T12:18:20Z</cp:lastPrinted>
  <dcterms:created xsi:type="dcterms:W3CDTF">2017-12-26T14:54:25Z</dcterms:created>
  <dcterms:modified xsi:type="dcterms:W3CDTF">2018-07-03T09:11:10Z</dcterms:modified>
</cp:coreProperties>
</file>